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336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7" r:id="rId19"/>
    <p:sldId id="340" r:id="rId20"/>
    <p:sldId id="341" r:id="rId21"/>
    <p:sldId id="271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58" r:id="rId35"/>
    <p:sldId id="27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9F804-1381-429C-B603-306C26AD4F8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62B5C-FBA7-4460-99A8-55499D6A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3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63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14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8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2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02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64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54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2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F22BCD-E05F-45E0-83FB-492AFFA6AA59}" type="slidenum">
              <a:rPr lang="zh-TW" altLang="en-US" smtClean="0"/>
              <a:pPr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C022FD-8D10-4985-87E4-57F339CFF04E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518380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90BDC5-FFEF-429F-A389-E8D9184DB9C4}" type="slidenum">
              <a:rPr lang="zh-TW" altLang="en-US" smtClean="0"/>
              <a:pPr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610651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73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79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B8C82-4FF6-4BD8-ABAA-D901F599B2D4}" type="slidenum">
              <a:rPr lang="zh-TW" altLang="en-US"/>
              <a:pPr/>
              <a:t>22</a:t>
            </a:fld>
            <a:endParaRPr lang="en-US" altLang="zh-TW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93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FBF85-B925-4220-931A-844021110EFC}" type="slidenum">
              <a:rPr lang="zh-TW" altLang="en-US"/>
              <a:pPr/>
              <a:t>23</a:t>
            </a:fld>
            <a:endParaRPr lang="en-US" altLang="zh-TW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98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AA38-E7EC-4CC9-9BBC-3C730D23CCE0}" type="slidenum">
              <a:rPr lang="zh-TW" altLang="en-US"/>
              <a:pPr/>
              <a:t>24</a:t>
            </a:fld>
            <a:endParaRPr lang="en-US" altLang="zh-TW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3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7B15E-CB05-4FEC-88A5-C7E8EC173900}" type="slidenum">
              <a:rPr lang="zh-TW" altLang="en-US"/>
              <a:pPr/>
              <a:t>25</a:t>
            </a:fld>
            <a:endParaRPr lang="en-US" altLang="zh-TW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1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5F2B55-017F-4FAF-A7EF-6F7F114F62AF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04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9D42E-74BD-4DDF-A61F-0C5A324F55F0}" type="slidenum">
              <a:rPr lang="zh-TW" altLang="en-US"/>
              <a:pPr/>
              <a:t>27</a:t>
            </a:fld>
            <a:endParaRPr lang="en-US" altLang="zh-TW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15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0364B-88CD-434C-BAEB-23CF6B6F8A19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4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946A3-82D1-47F1-9515-FAF911CCB012}" type="slidenum">
              <a:rPr lang="zh-TW" altLang="en-US"/>
              <a:pPr/>
              <a:t>29</a:t>
            </a:fld>
            <a:endParaRPr lang="en-US" altLang="zh-TW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93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BCF10-86A8-430C-9ABA-CB62868C272A}" type="slidenum">
              <a:rPr lang="zh-TW" altLang="en-US"/>
              <a:pPr/>
              <a:t>30</a:t>
            </a:fld>
            <a:endParaRPr lang="en-US" altLang="zh-TW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7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D0FD2-2A43-40E9-B1D9-107E5EBE3B9C}" type="slidenum">
              <a:rPr lang="zh-TW" altLang="en-US"/>
              <a:pPr/>
              <a:t>31</a:t>
            </a:fld>
            <a:endParaRPr lang="en-US" altLang="zh-TW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70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10FCEB-D618-49FC-A791-4122537EE06E}" type="slidenum">
              <a:rPr lang="zh-TW" altLang="en-US"/>
              <a:pPr/>
              <a:t>32</a:t>
            </a:fld>
            <a:endParaRPr lang="en-US" altLang="zh-TW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E50A-8999-41F8-BFDA-EB4474B96800}" type="slidenum">
              <a:rPr lang="zh-TW" altLang="en-US"/>
              <a:pPr/>
              <a:t>33</a:t>
            </a:fld>
            <a:endParaRPr lang="en-US" altLang="zh-TW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57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15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D0D6-0946-4933-B9B5-DF181E053812}" type="slidenum">
              <a:rPr lang="zh-TW" altLang="en-US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2776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8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5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71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2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62B5C-FBA7-4460-99A8-55499D6AC0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7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491534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051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246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78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715456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5532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662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1153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884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788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21699-9CA0-4C41-BB1D-46F7261DBE75}" type="datetime1">
              <a:rPr lang="en-US" altLang="zh-TW" u="sng" smtClean="0">
                <a:solidFill>
                  <a:srgbClr val="000000"/>
                </a:solidFill>
                <a:latin typeface="Arial" charset="0"/>
              </a:rPr>
              <a:t>5/18/2022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C1D0-5720-428B-88ED-A660101BCDB6}" type="slidenum">
              <a:rPr lang="zh-TW" altLang="en-US" u="sng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9878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02CA611-3CB4-405F-B91C-B1DAA952D289}" type="datetime1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4E2CC2-0D3B-49A3-9EE7-C0C08519D79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4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895600" y="1066800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0070C0"/>
                </a:solidFill>
              </a:rPr>
              <a:t>词组</a:t>
            </a:r>
            <a:r>
              <a:rPr lang="zh-CN" altLang="en-US" sz="4800" dirty="0" smtClean="0">
                <a:solidFill>
                  <a:srgbClr val="0070C0"/>
                </a:solidFill>
              </a:rPr>
              <a:t>复习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考试复习免抠素材免费下载_觅元素51yuansu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6" b="11821"/>
          <a:stretch/>
        </p:blipFill>
        <p:spPr bwMode="auto">
          <a:xfrm>
            <a:off x="762000" y="2819400"/>
            <a:ext cx="32480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91999" y="2590800"/>
            <a:ext cx="28039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4800" dirty="0">
                <a:solidFill>
                  <a:srgbClr val="C00000"/>
                </a:solidFill>
                <a:latin typeface="inherit"/>
              </a:rPr>
              <a:t>詞組複習</a:t>
            </a:r>
            <a:r>
              <a:rPr lang="zh-TW" altLang="en-US" sz="5400" dirty="0"/>
              <a:t> </a:t>
            </a:r>
            <a:endParaRPr lang="zh-TW" altLang="en-US" sz="5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9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4600" y="553173"/>
            <a:ext cx="4031873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發</a:t>
            </a:r>
            <a:r>
              <a:rPr lang="zh-TW" altLang="en-US" sz="15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展</a:t>
            </a:r>
            <a:endParaRPr lang="en-US" altLang="zh-TW" sz="150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indent="-342900">
              <a:spcBef>
                <a:spcPct val="20000"/>
              </a:spcBef>
            </a:pPr>
            <a:r>
              <a:rPr lang="zh-CN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发展</a:t>
            </a:r>
            <a:endParaRPr lang="zh-TW" altLang="en-US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27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143000"/>
            <a:ext cx="71096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2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容</a:t>
            </a:r>
            <a:r>
              <a:rPr lang="zh-TW" altLang="en-US" sz="12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許 </a:t>
            </a:r>
            <a:r>
              <a:rPr lang="zh-CN" altLang="en-US" sz="120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容许</a:t>
            </a:r>
            <a:endParaRPr lang="zh-TW" altLang="en-US" sz="120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896" y="3657600"/>
            <a:ext cx="326243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2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笑容</a:t>
            </a:r>
            <a:endParaRPr lang="en-US" altLang="zh-TW" sz="12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08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2200" y="1752600"/>
            <a:ext cx="40318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容易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2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06849" y="838200"/>
            <a:ext cx="40318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珍惜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6848" y="3733800"/>
            <a:ext cx="40318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可惜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20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2200" y="762000"/>
            <a:ext cx="4031873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並</a:t>
            </a:r>
            <a:r>
              <a:rPr lang="zh-TW" altLang="en-US" sz="15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且</a:t>
            </a:r>
            <a:endParaRPr lang="en-US" altLang="zh-TW" sz="150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indent="-342900">
              <a:spcBef>
                <a:spcPct val="20000"/>
              </a:spcBef>
            </a:pPr>
            <a:r>
              <a:rPr lang="zh-CN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并且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24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91428" y="1143000"/>
            <a:ext cx="71096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2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電</a:t>
            </a:r>
            <a:r>
              <a:rPr lang="zh-TW" altLang="en-US" sz="12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影</a:t>
            </a:r>
            <a:r>
              <a:rPr lang="zh-CN" altLang="en-US" sz="1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电影</a:t>
            </a:r>
            <a:endParaRPr lang="zh-TW" altLang="en-US" sz="12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5032" y="3657600"/>
            <a:ext cx="40318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影子</a:t>
            </a:r>
          </a:p>
        </p:txBody>
      </p:sp>
    </p:spTree>
    <p:extLst>
      <p:ext uri="{BB962C8B-B14F-4D97-AF65-F5344CB8AC3E}">
        <p14:creationId xmlns:p14="http://schemas.microsoft.com/office/powerpoint/2010/main" val="16796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4600" y="762000"/>
            <a:ext cx="4031873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兒</a:t>
            </a:r>
            <a:r>
              <a:rPr lang="zh-TW" altLang="en-US" sz="15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童</a:t>
            </a:r>
            <a:endParaRPr lang="en-US" altLang="zh-TW" sz="150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indent="-342900">
              <a:spcBef>
                <a:spcPct val="20000"/>
              </a:spcBef>
            </a:pPr>
            <a:r>
              <a:rPr lang="zh-CN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儿童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14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4600" y="1074510"/>
            <a:ext cx="40318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注意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01900" y="3657600"/>
            <a:ext cx="403187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注音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29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520950" y="1520825"/>
            <a:ext cx="3005138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4400" b="1" u="none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第一課</a:t>
            </a:r>
          </a:p>
          <a:p>
            <a:pPr algn="ctr" eaLnBrk="1" hangingPunct="1"/>
            <a:r>
              <a:rPr lang="zh-TW" altLang="en-US" sz="4400" b="1" u="none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學哪些語言</a:t>
            </a:r>
            <a:endParaRPr lang="en-US" altLang="zh-TW" sz="4400" b="1" u="none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endParaRPr lang="en-US" altLang="zh-CN" sz="4400" b="1" u="none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zh-CN" altLang="en-US" sz="4400" b="1" u="none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第一课</a:t>
            </a:r>
            <a:endParaRPr lang="en-US" altLang="zh-CN" sz="4400" b="1" u="none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/>
            <a:r>
              <a:rPr lang="zh-CN" altLang="en-US" sz="4400" b="1" u="none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学那些语言</a:t>
            </a:r>
            <a:endParaRPr lang="zh-TW" altLang="en-US" sz="4400" b="1" u="none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 rot="-1506890">
            <a:off x="569913" y="503238"/>
            <a:ext cx="2235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000" u="none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你好嗎</a:t>
            </a:r>
            <a:r>
              <a:rPr lang="en-US" altLang="zh-TW" sz="4000" u="none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/>
            <a:r>
              <a:rPr lang="zh-CN" altLang="en-US" sz="4000" u="none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你好吗？</a:t>
            </a:r>
            <a:endParaRPr lang="zh-TW" altLang="en-US" sz="4000" u="none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 rot="678596">
            <a:off x="1066800" y="5351463"/>
            <a:ext cx="27130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How are you?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7913">
            <a:off x="6105525" y="1038225"/>
            <a:ext cx="2552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3411">
            <a:off x="6442075" y="5132388"/>
            <a:ext cx="23431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0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812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12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/>
      <p:bldP spid="1812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558800" y="1122363"/>
            <a:ext cx="80391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/>
              <a:t>        </a:t>
            </a:r>
            <a:r>
              <a:rPr lang="zh-TW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吃晚飯的時候， 青青說</a:t>
            </a:r>
            <a:r>
              <a:rPr lang="en-US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 Maria</a:t>
            </a:r>
            <a:r>
              <a:rPr lang="zh-TW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很不開心，因為，她的父母親要她在家 說西班牙話。</a:t>
            </a:r>
            <a:r>
              <a:rPr lang="en-US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Maria</a:t>
            </a:r>
            <a:r>
              <a:rPr lang="zh-TW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覺得，只要會說英文 就夠了。</a:t>
            </a:r>
            <a:endParaRPr lang="en-US" altLang="en-US" sz="2400" u="none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    爸爸說：「</a:t>
            </a:r>
            <a:r>
              <a:rPr lang="en-US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Maria</a:t>
            </a:r>
            <a:r>
              <a:rPr lang="zh-TW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錯了。英文、中文和西班牙文 是世界上的三大語文。學會這三種語文，不論 將來 在哪一方面發展，都很容易。</a:t>
            </a:r>
            <a:r>
              <a:rPr lang="en-US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Maria</a:t>
            </a:r>
            <a:r>
              <a:rPr lang="zh-TW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不珍惜 這個機會，很可惜呀！」</a:t>
            </a:r>
            <a:endParaRPr lang="en-US" altLang="en-US" sz="2400" u="none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400" u="none">
                <a:latin typeface="標楷體" panose="03000509000000000000" pitchFamily="65" charset="-120"/>
                <a:ea typeface="標楷體" panose="03000509000000000000" pitchFamily="65" charset="-120"/>
              </a:rPr>
              <a:t>    青青知道 學中文很重要，所以 她在家都說中文。並且，她還常常看 中文電影和兒童節目。她非常注意 發音，所以，她的中文說得很好。</a:t>
            </a:r>
            <a:endParaRPr lang="en-US" altLang="en-US" sz="2400" u="none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6867" name="Picture 2" descr="01諺諺恅-P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4340225"/>
            <a:ext cx="292417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B7292-23EF-4A40-8D0C-94D9E8892874}" type="slidenum">
              <a:rPr lang="zh-TW" altLang="en-US" sz="1200" smtClean="0">
                <a:solidFill>
                  <a:srgbClr val="000000"/>
                </a:solidFill>
                <a:latin typeface="Century Gothic" panose="020B0502020202020204" pitchFamily="34" charset="0"/>
              </a:rPr>
              <a:pPr/>
              <a:t>19</a:t>
            </a:fld>
            <a:endParaRPr lang="en-US" altLang="zh-TW" sz="1200" smtClean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565150" y="482600"/>
            <a:ext cx="4132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FF0000"/>
                </a:solidFill>
              </a:rPr>
              <a:t>念念看</a:t>
            </a:r>
            <a:r>
              <a:rPr lang="en-US" altLang="zh-TW" sz="2400" u="none">
                <a:solidFill>
                  <a:srgbClr val="FF0000"/>
                </a:solidFill>
              </a:rPr>
              <a:t>:</a:t>
            </a:r>
            <a:r>
              <a:rPr lang="zh-TW" altLang="en-US" sz="2400" u="none">
                <a:solidFill>
                  <a:srgbClr val="FF0000"/>
                </a:solidFill>
              </a:rPr>
              <a:t>兩人一組</a:t>
            </a:r>
            <a:r>
              <a:rPr lang="en-US" altLang="zh-TW" sz="2400" u="none">
                <a:solidFill>
                  <a:srgbClr val="FF0000"/>
                </a:solidFill>
              </a:rPr>
              <a:t>,</a:t>
            </a:r>
            <a:r>
              <a:rPr lang="zh-TW" altLang="en-US" sz="2400" u="none">
                <a:solidFill>
                  <a:srgbClr val="FF0000"/>
                </a:solidFill>
              </a:rPr>
              <a:t>輪流念念看</a:t>
            </a:r>
            <a:r>
              <a:rPr lang="en-US" altLang="zh-TW" sz="2400" u="none">
                <a:solidFill>
                  <a:srgbClr val="FF0000"/>
                </a:solidFill>
              </a:rPr>
              <a:t>.</a:t>
            </a:r>
            <a:endParaRPr lang="en-US" altLang="en-US" sz="2400" u="non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953000" y="1905000"/>
            <a:ext cx="1332156" cy="365125"/>
          </a:xfrm>
        </p:spPr>
        <p:txBody>
          <a:bodyPr/>
          <a:lstStyle/>
          <a:p>
            <a:fld id="{724E2CC2-0D3B-49A3-9EE7-C0C08519D79E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66800" y="703479"/>
            <a:ext cx="6859483" cy="12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父</a:t>
            </a:r>
            <a:r>
              <a:rPr lang="zh-TW" altLang="en-US" sz="15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親</a:t>
            </a:r>
            <a:r>
              <a:rPr lang="zh-TW" altLang="en-US" sz="15000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CN" altLang="en-US" sz="15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父亲</a:t>
            </a:r>
            <a:endParaRPr lang="zh-TW" altLang="en-US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77865" y="3048000"/>
            <a:ext cx="403187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父母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5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028700" y="771525"/>
            <a:ext cx="6426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800" u="none" dirty="0">
                <a:latin typeface="標楷體" panose="03000509000000000000" pitchFamily="65" charset="-120"/>
                <a:ea typeface="標楷體" panose="03000509000000000000" pitchFamily="65" charset="-120"/>
              </a:rPr>
              <a:t>每個星期六，青青都上中文學校。有些孩子覺得，假日上</a:t>
            </a:r>
            <a:r>
              <a:rPr lang="zh-TW" altLang="en-US" sz="2800" u="none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學很</a:t>
            </a:r>
            <a:r>
              <a:rPr lang="zh-TW" altLang="en-US" sz="2800" u="none" dirty="0">
                <a:latin typeface="標楷體" panose="03000509000000000000" pitchFamily="65" charset="-120"/>
                <a:ea typeface="標楷體" panose="03000509000000000000" pitchFamily="65" charset="-120"/>
              </a:rPr>
              <a:t>吃虧，可</a:t>
            </a:r>
            <a:r>
              <a:rPr lang="zh-TW" altLang="en-US" sz="2800" u="none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是青</a:t>
            </a:r>
            <a:r>
              <a:rPr lang="zh-TW" altLang="en-US" sz="2800" u="none" dirty="0">
                <a:latin typeface="標楷體" panose="03000509000000000000" pitchFamily="65" charset="-120"/>
                <a:ea typeface="標楷體" panose="03000509000000000000" pitchFamily="65" charset="-120"/>
              </a:rPr>
              <a:t>青不這樣想。她覺得，和好朋友一起 學中文，是一件非常開心的事。青青真聰明 ！</a:t>
            </a:r>
            <a:endParaRPr lang="en-US" altLang="en-US" sz="2800" u="none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8915" name="Picture 2" descr="01諺諺恅-P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3397250"/>
            <a:ext cx="618331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66F62F-E5AF-4B9E-A190-B56122E48031}" type="slidenum">
              <a:rPr lang="zh-TW" altLang="en-US" sz="1200" smtClean="0">
                <a:solidFill>
                  <a:srgbClr val="000000"/>
                </a:solidFill>
                <a:latin typeface="Century Gothic" panose="020B0502020202020204" pitchFamily="34" charset="0"/>
              </a:rPr>
              <a:pPr/>
              <a:t>20</a:t>
            </a:fld>
            <a:endParaRPr lang="en-US" altLang="zh-TW" sz="1200" smtClean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7620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Transition </a:t>
            </a:r>
            <a:r>
              <a:rPr lang="zh-TW" altLang="en-US" sz="2400" b="1" dirty="0">
                <a:solidFill>
                  <a:srgbClr val="FF0000"/>
                </a:solidFill>
              </a:rPr>
              <a:t>前進樂團 </a:t>
            </a:r>
            <a:r>
              <a:rPr lang="en-US" sz="2400" b="1" dirty="0">
                <a:solidFill>
                  <a:srgbClr val="FF0000"/>
                </a:solidFill>
              </a:rPr>
              <a:t>Dui Bu Qi </a:t>
            </a:r>
            <a:r>
              <a:rPr lang="zh-TW" altLang="en-US" sz="2400" b="1" dirty="0">
                <a:solidFill>
                  <a:srgbClr val="FF0000"/>
                </a:solidFill>
              </a:rPr>
              <a:t>對不起我的中文不好</a:t>
            </a:r>
          </a:p>
        </p:txBody>
      </p:sp>
      <p:pic>
        <p:nvPicPr>
          <p:cNvPr id="2" name="Transition 前進樂團 - 我愛妳 Wo Ai 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1905000"/>
            <a:ext cx="4064000" cy="2286000"/>
          </a:xfrm>
          <a:prstGeom prst="rect">
            <a:avLst/>
          </a:prstGeom>
        </p:spPr>
      </p:pic>
      <p:pic>
        <p:nvPicPr>
          <p:cNvPr id="5" name="Transition 前進樂團 Dui Bu Qi 對不起我的中文不好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38862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723804" y="685800"/>
            <a:ext cx="811539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4800" u="none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故事</a:t>
            </a:r>
            <a:r>
              <a:rPr lang="zh-TW" altLang="en-US" sz="4800" u="none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：我想</a:t>
            </a:r>
            <a:r>
              <a:rPr lang="zh-CN" altLang="en-US" sz="4800" u="none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“</a:t>
            </a:r>
            <a:r>
              <a:rPr lang="zh-TW" altLang="en-US" sz="4800" u="none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</a:t>
            </a:r>
            <a:r>
              <a:rPr lang="zh-CN" altLang="en-US" sz="4800" u="none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”“</a:t>
            </a:r>
            <a:r>
              <a:rPr lang="zh-TW" altLang="en-US" sz="4800" u="none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問</a:t>
            </a:r>
            <a:r>
              <a:rPr lang="zh-CN" altLang="en-US" sz="4800" u="none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”</a:t>
            </a:r>
            <a:r>
              <a:rPr lang="zh-TW" altLang="en-US" sz="4800" u="none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你</a:t>
            </a:r>
            <a:endParaRPr lang="en-US" altLang="zh-TW" sz="4800" u="none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CN" altLang="en-US" sz="4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故</a:t>
            </a:r>
            <a:r>
              <a:rPr lang="zh-CN" altLang="en-US" sz="4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事：我想“请”“问”你</a:t>
            </a:r>
            <a:endParaRPr lang="zh-TW" altLang="en-US" sz="4800" u="none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4786627" cy="323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6321518" cy="383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8077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29400" y="509988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</a:rPr>
              <a:t>场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35756" y="4572000"/>
            <a:ext cx="4730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</a:rPr>
              <a:t>父亲                       母亲          电影       电话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1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467600" cy="442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2" y="4876800"/>
            <a:ext cx="918392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______</a:t>
            </a:r>
            <a:r>
              <a:rPr lang="zh-CN" altLang="en-US" sz="2800" dirty="0" smtClean="0">
                <a:solidFill>
                  <a:srgbClr val="0070C0"/>
                </a:solidFill>
              </a:rPr>
              <a:t>以后，青青</a:t>
            </a:r>
            <a:r>
              <a:rPr lang="en-US" altLang="zh-CN" sz="2800" dirty="0" smtClean="0">
                <a:solidFill>
                  <a:srgbClr val="0070C0"/>
                </a:solidFill>
              </a:rPr>
              <a:t>_____</a:t>
            </a:r>
            <a:r>
              <a:rPr lang="zh-CN" altLang="en-US" sz="2800" dirty="0" smtClean="0">
                <a:solidFill>
                  <a:srgbClr val="0070C0"/>
                </a:solidFill>
              </a:rPr>
              <a:t>地问妈妈：</a:t>
            </a:r>
            <a:r>
              <a:rPr lang="en-US" altLang="zh-CN" sz="2800" dirty="0" smtClean="0">
                <a:solidFill>
                  <a:srgbClr val="0070C0"/>
                </a:solidFill>
              </a:rPr>
              <a:t>_________________</a:t>
            </a:r>
            <a:r>
              <a:rPr lang="zh-CN" altLang="en-US" sz="2800" dirty="0" smtClean="0">
                <a:solidFill>
                  <a:srgbClr val="0070C0"/>
                </a:solidFill>
              </a:rPr>
              <a:t>。</a:t>
            </a:r>
            <a:endParaRPr lang="en-US" altLang="zh-CN" sz="2800" dirty="0" smtClean="0">
              <a:solidFill>
                <a:srgbClr val="0070C0"/>
              </a:solidFill>
            </a:endParaRPr>
          </a:p>
          <a:p>
            <a:endParaRPr lang="en-US" altLang="zh-TW" sz="2800" dirty="0" smtClean="0">
              <a:solidFill>
                <a:srgbClr val="C00000"/>
              </a:solidFill>
              <a:latin typeface="inherit"/>
            </a:endParaRPr>
          </a:p>
          <a:p>
            <a:r>
              <a:rPr lang="en-US" altLang="zh-TW" sz="2800" dirty="0" smtClean="0">
                <a:solidFill>
                  <a:srgbClr val="C00000"/>
                </a:solidFill>
                <a:latin typeface="inherit"/>
              </a:rPr>
              <a:t>______</a:t>
            </a:r>
            <a:r>
              <a:rPr lang="zh-TW" altLang="en-US" sz="2800" dirty="0">
                <a:solidFill>
                  <a:srgbClr val="C00000"/>
                </a:solidFill>
                <a:latin typeface="inherit"/>
              </a:rPr>
              <a:t>以後，青青</a:t>
            </a:r>
            <a:r>
              <a:rPr lang="en-US" altLang="zh-TW" sz="2800" dirty="0">
                <a:solidFill>
                  <a:srgbClr val="C00000"/>
                </a:solidFill>
                <a:latin typeface="inherit"/>
              </a:rPr>
              <a:t>_____</a:t>
            </a:r>
            <a:r>
              <a:rPr lang="zh-TW" altLang="en-US" sz="2800" dirty="0">
                <a:solidFill>
                  <a:srgbClr val="C00000"/>
                </a:solidFill>
                <a:latin typeface="inherit"/>
              </a:rPr>
              <a:t>地問媽媽：</a:t>
            </a:r>
            <a:r>
              <a:rPr lang="en-US" altLang="zh-TW" sz="2800" dirty="0">
                <a:solidFill>
                  <a:srgbClr val="C00000"/>
                </a:solidFill>
                <a:latin typeface="inherit"/>
              </a:rPr>
              <a:t>_________________</a:t>
            </a:r>
            <a:r>
              <a:rPr lang="zh-TW" altLang="en-US" sz="2800" dirty="0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800" dirty="0">
                <a:solidFill>
                  <a:srgbClr val="C00000"/>
                </a:solidFill>
              </a:rPr>
              <a:t> </a:t>
            </a:r>
            <a:endParaRPr lang="zh-TW" altLang="en-US" sz="2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086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400" y="5105400"/>
            <a:ext cx="92127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妈</a:t>
            </a:r>
            <a:r>
              <a:rPr lang="zh-CN" altLang="en-US" sz="2400" dirty="0" smtClean="0">
                <a:solidFill>
                  <a:srgbClr val="0070C0"/>
                </a:solidFill>
              </a:rPr>
              <a:t>妈说：“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__________________”</a:t>
            </a:r>
            <a:r>
              <a:rPr lang="zh-CN" altLang="en-US" sz="2400" dirty="0">
                <a:solidFill>
                  <a:srgbClr val="0070C0"/>
                </a:solidFill>
              </a:rPr>
              <a:t>青</a:t>
            </a:r>
            <a:r>
              <a:rPr lang="zh-CN" altLang="en-US" sz="2400" dirty="0" smtClean="0">
                <a:solidFill>
                  <a:srgbClr val="0070C0"/>
                </a:solidFill>
              </a:rPr>
              <a:t>青问：“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？</a:t>
            </a:r>
            <a:r>
              <a:rPr lang="en-US" altLang="zh-CN" sz="2400" dirty="0" smtClean="0">
                <a:solidFill>
                  <a:srgbClr val="0070C0"/>
                </a:solidFill>
              </a:rPr>
              <a:t>”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zh-CN" altLang="en-US" sz="2400" dirty="0" smtClean="0">
                <a:solidFill>
                  <a:srgbClr val="C00000"/>
                </a:solidFill>
              </a:rPr>
              <a:t>媽媽説：“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__________________”</a:t>
            </a:r>
            <a:r>
              <a:rPr lang="zh-CN" altLang="en-US" sz="2400" dirty="0" smtClean="0">
                <a:solidFill>
                  <a:srgbClr val="C00000"/>
                </a:solidFill>
              </a:rPr>
              <a:t>青青問：“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________________</a:t>
            </a:r>
            <a:r>
              <a:rPr lang="zh-CN" altLang="en-US" sz="2400" dirty="0" smtClean="0">
                <a:solidFill>
                  <a:srgbClr val="C00000"/>
                </a:solidFill>
              </a:rPr>
              <a:t>？</a:t>
            </a:r>
            <a:r>
              <a:rPr lang="en-US" altLang="zh-CN" sz="2400" dirty="0" smtClean="0">
                <a:solidFill>
                  <a:srgbClr val="C00000"/>
                </a:solidFill>
              </a:rPr>
              <a:t>”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553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400" y="5029200"/>
            <a:ext cx="9454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爸爸说：“开学那天，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_____________,</a:t>
            </a:r>
            <a:r>
              <a:rPr lang="zh-CN" altLang="en-US" sz="2400" dirty="0" smtClean="0">
                <a:solidFill>
                  <a:srgbClr val="0070C0"/>
                </a:solidFill>
              </a:rPr>
              <a:t>我用</a:t>
            </a:r>
            <a:r>
              <a:rPr lang="zh-CN" altLang="en-US" sz="2400" dirty="0">
                <a:solidFill>
                  <a:srgbClr val="0070C0"/>
                </a:solidFill>
              </a:rPr>
              <a:t>中</a:t>
            </a:r>
            <a:r>
              <a:rPr lang="zh-CN" altLang="en-US" sz="2400" dirty="0" smtClean="0">
                <a:solidFill>
                  <a:srgbClr val="0070C0"/>
                </a:solidFill>
              </a:rPr>
              <a:t>文说：‘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________...</a:t>
            </a:r>
            <a:r>
              <a:rPr lang="zh-CN" altLang="en-US" sz="2400" dirty="0" smtClean="0">
                <a:solidFill>
                  <a:srgbClr val="0070C0"/>
                </a:solidFill>
              </a:rPr>
              <a:t>’</a:t>
            </a:r>
            <a:endParaRPr lang="en-US" altLang="zh-CN" sz="2400" dirty="0" smtClean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zh-CN" altLang="en-US" sz="2400" dirty="0">
                <a:solidFill>
                  <a:srgbClr val="C00000"/>
                </a:solidFill>
              </a:rPr>
              <a:t>爸</a:t>
            </a:r>
            <a:r>
              <a:rPr lang="zh-CN" altLang="en-US" sz="2400" dirty="0" smtClean="0">
                <a:solidFill>
                  <a:srgbClr val="C00000"/>
                </a:solidFill>
              </a:rPr>
              <a:t>爸説：“開學那天，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_____________,</a:t>
            </a:r>
            <a:r>
              <a:rPr lang="zh-CN" altLang="en-US" sz="2400" smtClean="0">
                <a:solidFill>
                  <a:srgbClr val="C00000"/>
                </a:solidFill>
              </a:rPr>
              <a:t>我用中文</a:t>
            </a:r>
            <a:r>
              <a:rPr lang="zh-CN" altLang="en-US" sz="2400" dirty="0" smtClean="0">
                <a:solidFill>
                  <a:srgbClr val="C00000"/>
                </a:solidFill>
              </a:rPr>
              <a:t>説：‘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________...’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79870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165554" y="4795689"/>
            <a:ext cx="8839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我</a:t>
            </a:r>
            <a:r>
              <a:rPr lang="zh-CN" altLang="en-US" sz="2400" dirty="0" smtClean="0">
                <a:solidFill>
                  <a:srgbClr val="0070C0"/>
                </a:solidFill>
              </a:rPr>
              <a:t>的话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_________,</a:t>
            </a:r>
            <a:r>
              <a:rPr lang="zh-CN" altLang="en-US" sz="2400" dirty="0" smtClean="0">
                <a:solidFill>
                  <a:srgbClr val="0070C0"/>
                </a:solidFill>
              </a:rPr>
              <a:t>你妈妈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___________,</a:t>
            </a:r>
            <a:r>
              <a:rPr lang="zh-CN" altLang="en-US" sz="2400" dirty="0" smtClean="0">
                <a:solidFill>
                  <a:srgbClr val="0070C0"/>
                </a:solidFill>
              </a:rPr>
              <a:t>当时我觉得这个女生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_____!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zh-CN" altLang="en-US" sz="2400" dirty="0">
                <a:solidFill>
                  <a:srgbClr val="C00000"/>
                </a:solidFill>
              </a:rPr>
              <a:t>我</a:t>
            </a:r>
            <a:r>
              <a:rPr lang="zh-CN" altLang="en-US" sz="2400" dirty="0" smtClean="0">
                <a:solidFill>
                  <a:srgbClr val="C00000"/>
                </a:solidFill>
              </a:rPr>
              <a:t>的話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________,</a:t>
            </a:r>
            <a:r>
              <a:rPr lang="zh-CN" altLang="en-US" sz="2400" dirty="0" smtClean="0">
                <a:solidFill>
                  <a:srgbClr val="C00000"/>
                </a:solidFill>
              </a:rPr>
              <a:t>你媽媽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____________,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當時我覺得這個女生</a:t>
            </a:r>
            <a:r>
              <a:rPr lang="en-US" altLang="zh-TW" sz="2400" dirty="0" smtClean="0">
                <a:solidFill>
                  <a:srgbClr val="C00000"/>
                </a:solidFill>
                <a:latin typeface="inherit"/>
              </a:rPr>
              <a:t>_____!</a:t>
            </a:r>
            <a:r>
              <a:rPr lang="en-US" altLang="zh-TW" sz="2400" dirty="0" smtClean="0">
                <a:solidFill>
                  <a:srgbClr val="C00000"/>
                </a:solidFill>
              </a:rPr>
              <a:t> </a:t>
            </a:r>
            <a:endParaRPr lang="en-US" altLang="zh-TW" sz="24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0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6"/>
            <a:ext cx="7086599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255" y="5075367"/>
            <a:ext cx="91101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后来，我才</a:t>
            </a:r>
            <a:r>
              <a:rPr lang="en-US" altLang="zh-CN" sz="2400" dirty="0" smtClean="0">
                <a:solidFill>
                  <a:srgbClr val="0070C0"/>
                </a:solidFill>
              </a:rPr>
              <a:t>____</a:t>
            </a:r>
            <a:r>
              <a:rPr lang="zh-CN" altLang="en-US" sz="2400" dirty="0" smtClean="0">
                <a:solidFill>
                  <a:srgbClr val="0070C0"/>
                </a:solidFill>
              </a:rPr>
              <a:t>，我把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说成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了。你妈妈以为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。</a:t>
            </a:r>
            <a:endParaRPr lang="en-US" altLang="zh-CN" sz="2400" dirty="0" smtClean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2400" y="5790660"/>
            <a:ext cx="937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後來，我才</a:t>
            </a:r>
            <a:r>
              <a:rPr lang="en-US" altLang="zh-TW" sz="2400" dirty="0">
                <a:solidFill>
                  <a:srgbClr val="C00000"/>
                </a:solidFill>
                <a:latin typeface="inherit"/>
              </a:rPr>
              <a:t>____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，我把</a:t>
            </a:r>
            <a:r>
              <a:rPr lang="en-US" altLang="zh-TW" sz="2400" dirty="0">
                <a:solidFill>
                  <a:srgbClr val="C00000"/>
                </a:solidFill>
                <a:latin typeface="inherit"/>
              </a:rPr>
              <a:t>______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說成</a:t>
            </a:r>
            <a:r>
              <a:rPr lang="en-US" altLang="zh-TW" sz="2400" dirty="0">
                <a:solidFill>
                  <a:srgbClr val="C00000"/>
                </a:solidFill>
                <a:latin typeface="inherit"/>
              </a:rPr>
              <a:t>_____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了。你媽媽以為</a:t>
            </a:r>
            <a:r>
              <a:rPr lang="en-US" altLang="zh-TW" sz="2400" dirty="0" smtClean="0">
                <a:solidFill>
                  <a:srgbClr val="C00000"/>
                </a:solidFill>
                <a:latin typeface="inherit"/>
              </a:rPr>
              <a:t>_______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endParaRPr lang="zh-TW" alt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342563" cy="451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29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600" y="5041535"/>
            <a:ext cx="9443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青</a:t>
            </a:r>
            <a:r>
              <a:rPr lang="zh-CN" altLang="en-US" sz="2400" dirty="0" smtClean="0">
                <a:solidFill>
                  <a:srgbClr val="0070C0"/>
                </a:solidFill>
              </a:rPr>
              <a:t>青说：“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___________”</a:t>
            </a:r>
            <a:r>
              <a:rPr lang="zh-CN" altLang="en-US" sz="2400" dirty="0" smtClean="0">
                <a:solidFill>
                  <a:srgbClr val="0070C0"/>
                </a:solidFill>
              </a:rPr>
              <a:t>说完就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_________,</a:t>
            </a:r>
            <a:r>
              <a:rPr lang="zh-CN" altLang="en-US" sz="2400" dirty="0" smtClean="0">
                <a:solidFill>
                  <a:srgbClr val="0070C0"/>
                </a:solidFill>
              </a:rPr>
              <a:t>爸爸说：“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”</a:t>
            </a:r>
            <a:endParaRPr lang="en-US" altLang="zh-CN" sz="2400" dirty="0" smtClean="0">
              <a:solidFill>
                <a:srgbClr val="0070C0"/>
              </a:solidFill>
            </a:endParaRPr>
          </a:p>
          <a:p>
            <a:endParaRPr lang="en-US" altLang="zh-CN" sz="2400" dirty="0"/>
          </a:p>
          <a:p>
            <a:r>
              <a:rPr lang="zh-CN" altLang="en-US" sz="2400" dirty="0" smtClean="0">
                <a:solidFill>
                  <a:srgbClr val="C00000"/>
                </a:solidFill>
              </a:rPr>
              <a:t>青青説：“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___________”</a:t>
            </a:r>
            <a:r>
              <a:rPr lang="zh-CN" altLang="en-US" sz="2400" dirty="0" smtClean="0">
                <a:solidFill>
                  <a:srgbClr val="C00000"/>
                </a:solidFill>
              </a:rPr>
              <a:t>説完就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_________,</a:t>
            </a:r>
            <a:r>
              <a:rPr lang="zh-CN" altLang="en-US" sz="2400" dirty="0" smtClean="0">
                <a:solidFill>
                  <a:srgbClr val="C00000"/>
                </a:solidFill>
              </a:rPr>
              <a:t>爸爸説：“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_________”</a:t>
            </a:r>
          </a:p>
        </p:txBody>
      </p:sp>
    </p:spTree>
    <p:extLst>
      <p:ext uri="{BB962C8B-B14F-4D97-AF65-F5344CB8AC3E}">
        <p14:creationId xmlns:p14="http://schemas.microsoft.com/office/powerpoint/2010/main" val="21000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838200"/>
            <a:ext cx="800100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-342900">
              <a:spcBef>
                <a:spcPct val="20000"/>
              </a:spcBef>
            </a:pPr>
            <a:r>
              <a:rPr lang="zh-TW" altLang="en-US" sz="10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母</a:t>
            </a:r>
            <a:r>
              <a:rPr lang="zh-TW" altLang="en-US" sz="10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親</a:t>
            </a:r>
            <a:r>
              <a:rPr lang="zh-TW" altLang="en-US" sz="10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CN" altLang="en-US" sz="10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母亲</a:t>
            </a:r>
            <a:r>
              <a:rPr lang="zh-TW" altLang="en-US" sz="15000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zh-TW" altLang="en-US" sz="15000" u="sng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64015" y="3505200"/>
            <a:ext cx="723787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indent="-342900">
              <a:spcBef>
                <a:spcPct val="20000"/>
              </a:spcBef>
            </a:pPr>
            <a:r>
              <a:rPr lang="zh-TW" altLang="en-US" sz="10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母</a:t>
            </a:r>
            <a:r>
              <a:rPr lang="zh-TW" altLang="en-US" sz="10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愛</a:t>
            </a:r>
            <a:r>
              <a:rPr lang="zh-TW" altLang="en-US" sz="10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CN" altLang="en-US" sz="10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母爱</a:t>
            </a:r>
            <a:endParaRPr lang="en-US" altLang="zh-TW" sz="10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79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3852"/>
            <a:ext cx="7239000" cy="465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30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600" y="5107179"/>
            <a:ext cx="9025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爸</a:t>
            </a:r>
            <a:r>
              <a:rPr lang="zh-CN" altLang="en-US" sz="2400" dirty="0" smtClean="0">
                <a:solidFill>
                  <a:srgbClr val="0070C0"/>
                </a:solidFill>
              </a:rPr>
              <a:t>爸接着说：“</a:t>
            </a:r>
            <a:r>
              <a:rPr lang="zh-CN" altLang="en-US" sz="2400" dirty="0">
                <a:solidFill>
                  <a:srgbClr val="0070C0"/>
                </a:solidFill>
              </a:rPr>
              <a:t>过</a:t>
            </a:r>
            <a:r>
              <a:rPr lang="zh-CN" altLang="en-US" sz="2400" dirty="0" smtClean="0">
                <a:solidFill>
                  <a:srgbClr val="0070C0"/>
                </a:solidFill>
              </a:rPr>
              <a:t>了两星期，我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，她才明白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_________”</a:t>
            </a:r>
          </a:p>
          <a:p>
            <a:endParaRPr lang="en-US" sz="2400" dirty="0"/>
          </a:p>
          <a:p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爸爸接著說：“過了兩星期，我</a:t>
            </a:r>
            <a:r>
              <a:rPr lang="en-US" altLang="zh-TW" sz="2400" dirty="0">
                <a:solidFill>
                  <a:srgbClr val="C00000"/>
                </a:solidFill>
                <a:latin typeface="inherit"/>
              </a:rPr>
              <a:t>________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，她才明白</a:t>
            </a:r>
            <a:r>
              <a:rPr lang="en-US" altLang="zh-TW" sz="2400" dirty="0">
                <a:solidFill>
                  <a:srgbClr val="C00000"/>
                </a:solidFill>
                <a:latin typeface="inherit"/>
              </a:rPr>
              <a:t>_________”</a:t>
            </a:r>
            <a:r>
              <a:rPr lang="en-US" altLang="zh-TW" sz="2400" dirty="0">
                <a:solidFill>
                  <a:srgbClr val="C00000"/>
                </a:solidFill>
              </a:rPr>
              <a:t> </a:t>
            </a:r>
            <a:endParaRPr lang="en-US" altLang="zh-TW" sz="24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010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600" y="5105400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妈</a:t>
            </a:r>
            <a:r>
              <a:rPr lang="zh-CN" altLang="en-US" sz="2400" dirty="0" smtClean="0">
                <a:solidFill>
                  <a:srgbClr val="0070C0"/>
                </a:solidFill>
              </a:rPr>
              <a:t>妈说：“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_________,</a:t>
            </a:r>
            <a:r>
              <a:rPr lang="zh-CN" altLang="en-US" sz="2400" dirty="0" smtClean="0">
                <a:solidFill>
                  <a:srgbClr val="0070C0"/>
                </a:solidFill>
              </a:rPr>
              <a:t>不论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___________,</a:t>
            </a:r>
            <a:r>
              <a:rPr lang="zh-CN" altLang="en-US" sz="2400" dirty="0" smtClean="0">
                <a:solidFill>
                  <a:srgbClr val="0070C0"/>
                </a:solidFill>
              </a:rPr>
              <a:t>都比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。”</a:t>
            </a:r>
            <a:endParaRPr lang="en-US" altLang="zh-CN" sz="2400" dirty="0" smtClean="0">
              <a:solidFill>
                <a:srgbClr val="0070C0"/>
              </a:solidFill>
            </a:endParaRPr>
          </a:p>
          <a:p>
            <a:endParaRPr lang="en-US" sz="2400" dirty="0"/>
          </a:p>
          <a:p>
            <a:r>
              <a:rPr lang="zh-CN" altLang="en-US" sz="2400" dirty="0">
                <a:solidFill>
                  <a:srgbClr val="C00000"/>
                </a:solidFill>
              </a:rPr>
              <a:t>媽</a:t>
            </a:r>
            <a:r>
              <a:rPr lang="zh-CN" altLang="en-US" sz="2400" dirty="0" smtClean="0">
                <a:solidFill>
                  <a:srgbClr val="C00000"/>
                </a:solidFill>
              </a:rPr>
              <a:t>媽説：“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_________,</a:t>
            </a:r>
            <a:r>
              <a:rPr lang="zh-CN" altLang="en-US" sz="2400" dirty="0" smtClean="0">
                <a:solidFill>
                  <a:srgbClr val="C00000"/>
                </a:solidFill>
              </a:rPr>
              <a:t>不論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___________,</a:t>
            </a:r>
            <a:r>
              <a:rPr lang="zh-CN" altLang="en-US" sz="2400" dirty="0" smtClean="0">
                <a:solidFill>
                  <a:srgbClr val="C00000"/>
                </a:solidFill>
              </a:rPr>
              <a:t>都比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_______________</a:t>
            </a:r>
            <a:r>
              <a:rPr lang="zh-CN" altLang="en-US" sz="2400" dirty="0" smtClean="0">
                <a:solidFill>
                  <a:srgbClr val="C00000"/>
                </a:solidFill>
              </a:rPr>
              <a:t>。”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1"/>
            <a:ext cx="7391399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0" y="4874567"/>
            <a:ext cx="9110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</a:rPr>
              <a:t>青青说：“我一定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。还有啊，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_____________</a:t>
            </a:r>
            <a:r>
              <a:rPr lang="zh-CN" altLang="en-US" sz="2400" dirty="0" smtClean="0">
                <a:solidFill>
                  <a:srgbClr val="0070C0"/>
                </a:solidFill>
              </a:rPr>
              <a:t>。</a:t>
            </a:r>
            <a:r>
              <a:rPr lang="en-US" altLang="zh-CN" sz="2400" dirty="0" smtClean="0">
                <a:solidFill>
                  <a:srgbClr val="0070C0"/>
                </a:solidFill>
              </a:rPr>
              <a:t>”</a:t>
            </a:r>
          </a:p>
          <a:p>
            <a:endParaRPr lang="en-US" sz="2400" dirty="0"/>
          </a:p>
          <a:p>
            <a:r>
              <a:rPr lang="zh-CN" altLang="en-US" sz="2400" dirty="0">
                <a:solidFill>
                  <a:srgbClr val="C00000"/>
                </a:solidFill>
              </a:rPr>
              <a:t>青</a:t>
            </a:r>
            <a:r>
              <a:rPr lang="zh-CN" altLang="en-US" sz="2400" dirty="0" smtClean="0">
                <a:solidFill>
                  <a:srgbClr val="C00000"/>
                </a:solidFill>
              </a:rPr>
              <a:t>青説：“我一定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______________</a:t>
            </a:r>
            <a:r>
              <a:rPr lang="zh-CN" altLang="en-US" sz="2400" dirty="0" smtClean="0">
                <a:solidFill>
                  <a:srgbClr val="C00000"/>
                </a:solidFill>
              </a:rPr>
              <a:t>。還有啊，</a:t>
            </a:r>
            <a:r>
              <a:rPr lang="en-US" altLang="zh-CN" sz="2400" dirty="0" smtClean="0">
                <a:solidFill>
                  <a:srgbClr val="C00000"/>
                </a:solidFill>
              </a:rPr>
              <a:t>______________</a:t>
            </a:r>
            <a:r>
              <a:rPr lang="zh-CN" altLang="en-US" sz="2400" dirty="0" smtClean="0">
                <a:solidFill>
                  <a:srgbClr val="C00000"/>
                </a:solidFill>
              </a:rPr>
              <a:t>。”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54" y="381000"/>
            <a:ext cx="717024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C43BC-968C-4875-B099-E0A8F90A0B1C}" type="slidenum">
              <a:rPr lang="zh-TW" altLang="en-US" smtClean="0">
                <a:solidFill>
                  <a:srgbClr val="000000"/>
                </a:solidFill>
              </a:rPr>
              <a:pPr/>
              <a:t>33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2400" y="5103167"/>
            <a:ext cx="948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爸爸说：“太好了！如果 </a:t>
            </a:r>
            <a:r>
              <a:rPr lang="en-US" altLang="zh-CN" sz="2400" dirty="0">
                <a:solidFill>
                  <a:srgbClr val="0070C0"/>
                </a:solidFill>
              </a:rPr>
              <a:t>___________,</a:t>
            </a:r>
            <a:r>
              <a:rPr lang="zh-CN" altLang="en-US" sz="2400" dirty="0">
                <a:solidFill>
                  <a:srgbClr val="0070C0"/>
                </a:solidFill>
              </a:rPr>
              <a:t>将来一定会</a:t>
            </a:r>
            <a:r>
              <a:rPr lang="en-US" altLang="zh-CN" sz="2400" dirty="0" smtClean="0">
                <a:solidFill>
                  <a:srgbClr val="0070C0"/>
                </a:solidFill>
              </a:rPr>
              <a:t>__________</a:t>
            </a:r>
            <a:r>
              <a:rPr lang="zh-CN" altLang="en-US" sz="2400" dirty="0">
                <a:solidFill>
                  <a:srgbClr val="0070C0"/>
                </a:solidFill>
              </a:rPr>
              <a:t>。”</a:t>
            </a:r>
            <a:endParaRPr lang="en-US" altLang="zh-CN" sz="2400" dirty="0">
              <a:solidFill>
                <a:srgbClr val="0070C0"/>
              </a:solidFill>
            </a:endParaRPr>
          </a:p>
          <a:p>
            <a:endParaRPr lang="en-US" sz="2400" dirty="0"/>
          </a:p>
          <a:p>
            <a:r>
              <a:rPr lang="zh-CN" altLang="en-US" sz="2400" dirty="0">
                <a:solidFill>
                  <a:srgbClr val="C00000"/>
                </a:solidFill>
              </a:rPr>
              <a:t>爸爸説：“太好了！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如果 </a:t>
            </a:r>
            <a:r>
              <a:rPr lang="en-US" altLang="zh-TW" sz="2400" dirty="0" smtClean="0">
                <a:solidFill>
                  <a:srgbClr val="C00000"/>
                </a:solidFill>
                <a:latin typeface="inherit"/>
              </a:rPr>
              <a:t>__________,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將來一定會</a:t>
            </a:r>
            <a:r>
              <a:rPr lang="en-US" altLang="zh-TW" sz="2400" dirty="0" smtClean="0">
                <a:solidFill>
                  <a:srgbClr val="C00000"/>
                </a:solidFill>
                <a:latin typeface="inherit"/>
              </a:rPr>
              <a:t>__________</a:t>
            </a:r>
            <a:r>
              <a:rPr lang="zh-TW" altLang="en-US" sz="2400" dirty="0">
                <a:solidFill>
                  <a:srgbClr val="C00000"/>
                </a:solidFill>
                <a:latin typeface="inherit"/>
              </a:rPr>
              <a:t>。 ”</a:t>
            </a: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endParaRPr lang="zh-TW" alt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7038975" cy="478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990600"/>
            <a:ext cx="519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課</a:t>
            </a:r>
            <a:r>
              <a:rPr lang="zh-TW" altLang="en-US" dirty="0" smtClean="0"/>
              <a:t>堂複習：第五冊</a:t>
            </a:r>
            <a:r>
              <a:rPr lang="en-US" altLang="zh-TW" dirty="0" smtClean="0"/>
              <a:t>DVD</a:t>
            </a:r>
            <a:r>
              <a:rPr lang="zh-TW" altLang="en-US" dirty="0" smtClean="0"/>
              <a:t>的</a:t>
            </a:r>
            <a:r>
              <a:rPr lang="en-US" altLang="zh-TW" dirty="0"/>
              <a:t> </a:t>
            </a:r>
            <a:r>
              <a:rPr lang="en-US" altLang="zh-TW" dirty="0" err="1" smtClean="0"/>
              <a:t>ExerciseA</a:t>
            </a:r>
            <a:r>
              <a:rPr lang="en-US" altLang="zh-TW" dirty="0" smtClean="0"/>
              <a:t> –Exercise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2207823" y="2527444"/>
            <a:ext cx="4924566" cy="2215458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4751" y="2958355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u="none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sz="5400" u="none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1" y="589258"/>
            <a:ext cx="2802871" cy="183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2" y="4440540"/>
            <a:ext cx="1654581" cy="19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63141"/>
            <a:ext cx="1648370" cy="173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514863"/>
            <a:ext cx="2554787" cy="191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4</a:t>
            </a:fld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0200" y="838200"/>
            <a:ext cx="595547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342900" eaLnBrk="1" hangingPunct="1">
              <a:spcBef>
                <a:spcPct val="20000"/>
              </a:spcBef>
            </a:pPr>
            <a:r>
              <a:rPr lang="zh-TW" altLang="en-US" sz="15000" u="none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親愛</a:t>
            </a:r>
            <a:r>
              <a:rPr lang="zh-TW" altLang="en-US" sz="15000" u="none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的</a:t>
            </a:r>
            <a:endParaRPr lang="en-US" altLang="zh-TW" sz="15000" u="none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indent="-342900" eaLnBrk="1" hangingPunct="1">
              <a:spcBef>
                <a:spcPct val="20000"/>
              </a:spcBef>
            </a:pPr>
            <a:r>
              <a:rPr lang="zh-CN" altLang="en-US" sz="15000" u="none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亲爱的</a:t>
            </a:r>
            <a:endParaRPr lang="en-US" altLang="zh-TW" sz="15000" u="none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43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0800" y="914400"/>
            <a:ext cx="40318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>
              <a:spcBef>
                <a:spcPct val="20000"/>
              </a:spcBef>
            </a:pPr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上班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28998" y="3733800"/>
            <a:ext cx="595547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西班牙</a:t>
            </a:r>
            <a:endParaRPr lang="en-US" altLang="zh-TW" sz="15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180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6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71548" y="533400"/>
            <a:ext cx="403187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TW" altLang="en-US" sz="15000" u="none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夠了</a:t>
            </a:r>
            <a:endParaRPr lang="en-US" altLang="zh-TW" sz="15000" u="none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3505200"/>
            <a:ext cx="403187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5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足夠</a:t>
            </a:r>
          </a:p>
        </p:txBody>
      </p:sp>
    </p:spTree>
    <p:extLst>
      <p:ext uri="{BB962C8B-B14F-4D97-AF65-F5344CB8AC3E}">
        <p14:creationId xmlns:p14="http://schemas.microsoft.com/office/powerpoint/2010/main" val="4157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1447800"/>
            <a:ext cx="58272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語</a:t>
            </a:r>
            <a:r>
              <a:rPr lang="zh-TW" altLang="en-US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文</a:t>
            </a:r>
            <a:r>
              <a:rPr lang="zh-CN" altLang="en-US" sz="80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CN" altLang="en-US" sz="8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语文</a:t>
            </a:r>
            <a:endParaRPr lang="zh-TW" altLang="en-US" sz="8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3733800"/>
            <a:ext cx="58272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8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成</a:t>
            </a:r>
            <a:r>
              <a:rPr lang="zh-TW" altLang="en-US" sz="8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語</a:t>
            </a:r>
            <a:r>
              <a:rPr lang="zh-TW" altLang="en-US" sz="8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CN" altLang="en-US" sz="8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成语</a:t>
            </a:r>
            <a:endParaRPr lang="zh-TW" altLang="en-US" sz="80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05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8</a:t>
            </a:fld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62200" y="426931"/>
            <a:ext cx="403187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TW" altLang="en-US" sz="15000" u="none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不</a:t>
            </a:r>
            <a:r>
              <a:rPr lang="zh-TW" altLang="en-US" sz="15000" u="none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論</a:t>
            </a:r>
            <a:endParaRPr lang="en-US" altLang="zh-TW" sz="15000" u="none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CN" altLang="en-US" sz="15000" u="none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不论</a:t>
            </a:r>
            <a:endParaRPr lang="en-US" altLang="zh-TW" sz="15000" u="none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97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2CC2-0D3B-49A3-9EE7-C0C08519D79E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1143000"/>
            <a:ext cx="58272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8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將</a:t>
            </a:r>
            <a:r>
              <a:rPr lang="zh-TW" altLang="en-US" sz="8000" b="1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來</a:t>
            </a:r>
            <a:r>
              <a:rPr lang="zh-CN" altLang="en-US" sz="80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8000" b="1" dirty="0" smtClean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将来</a:t>
            </a:r>
            <a:endParaRPr lang="en-US" altLang="zh-TW" sz="80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3276600"/>
            <a:ext cx="58272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將</a:t>
            </a:r>
            <a:r>
              <a:rPr lang="zh-TW" altLang="en-US" sz="8000" b="1" dirty="0" smtClean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軍</a:t>
            </a:r>
            <a:r>
              <a:rPr lang="zh-CN" altLang="en-US" sz="80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8000" b="1" dirty="0" smtClean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将军</a:t>
            </a:r>
            <a:endParaRPr lang="en-US" sz="80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78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844</Words>
  <Application>Microsoft Office PowerPoint</Application>
  <PresentationFormat>全屏显示(4:3)</PresentationFormat>
  <Paragraphs>151</Paragraphs>
  <Slides>35</Slides>
  <Notes>34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標楷體</vt:lpstr>
      <vt:lpstr>新細明體</vt:lpstr>
      <vt:lpstr>仿宋</vt:lpstr>
      <vt:lpstr>宋体</vt:lpstr>
      <vt:lpstr>Arial</vt:lpstr>
      <vt:lpstr>Calibri</vt:lpstr>
      <vt:lpstr>Calibri Light</vt:lpstr>
      <vt:lpstr>Century Gothic</vt:lpstr>
      <vt:lpstr>inherit</vt:lpstr>
      <vt:lpstr>回顾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Yali</dc:creator>
  <cp:lastModifiedBy>ZHX</cp:lastModifiedBy>
  <cp:revision>70</cp:revision>
  <dcterms:created xsi:type="dcterms:W3CDTF">2011-08-12T07:04:20Z</dcterms:created>
  <dcterms:modified xsi:type="dcterms:W3CDTF">2022-05-18T22:49:55Z</dcterms:modified>
</cp:coreProperties>
</file>